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5" r:id="rId2"/>
    <p:sldId id="266" r:id="rId3"/>
    <p:sldId id="267" r:id="rId4"/>
    <p:sldId id="270" r:id="rId5"/>
    <p:sldId id="269" r:id="rId6"/>
    <p:sldId id="271" r:id="rId7"/>
    <p:sldId id="272" r:id="rId8"/>
    <p:sldId id="273" r:id="rId9"/>
    <p:sldId id="274" r:id="rId10"/>
    <p:sldId id="275" r:id="rId11"/>
    <p:sldId id="268" r:id="rId12"/>
    <p:sldId id="263" r:id="rId13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591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227-5294-4EEC-BEC9-15164D6DF0FC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C3A1-C872-4149-961E-5E0ECE847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227-5294-4EEC-BEC9-15164D6DF0FC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C3A1-C872-4149-961E-5E0ECE847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227-5294-4EEC-BEC9-15164D6DF0FC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C3A1-C872-4149-961E-5E0ECE847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227-5294-4EEC-BEC9-15164D6DF0FC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C3A1-C872-4149-961E-5E0ECE847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227-5294-4EEC-BEC9-15164D6DF0FC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C3A1-C872-4149-961E-5E0ECE847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227-5294-4EEC-BEC9-15164D6DF0FC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C3A1-C872-4149-961E-5E0ECE847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227-5294-4EEC-BEC9-15164D6DF0FC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C3A1-C872-4149-961E-5E0ECE847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227-5294-4EEC-BEC9-15164D6DF0FC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C3A1-C872-4149-961E-5E0ECE847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227-5294-4EEC-BEC9-15164D6DF0FC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C3A1-C872-4149-961E-5E0ECE847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227-5294-4EEC-BEC9-15164D6DF0FC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C3A1-C872-4149-961E-5E0ECE847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E227-5294-4EEC-BEC9-15164D6DF0FC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DEC3A1-C872-4149-961E-5E0ECE8471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4DE227-5294-4EEC-BEC9-15164D6DF0FC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DEC3A1-C872-4149-961E-5E0ECE8471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nko_fmf_sevastopol@mail.ru" TargetMode="External"/><Relationship Id="rId2" Type="http://schemas.openxmlformats.org/officeDocument/2006/relationships/hyperlink" Target="http://microfond92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980728"/>
            <a:ext cx="7690048" cy="55446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40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4000" dirty="0" smtClean="0">
                <a:latin typeface="Calibri" panose="020F0502020204030204" pitchFamily="34" charset="0"/>
              </a:rPr>
              <a:t>Некоммерческая организация «</a:t>
            </a:r>
            <a:r>
              <a:rPr lang="ru-RU" sz="4000" dirty="0" err="1" smtClean="0">
                <a:latin typeface="Calibri" panose="020F0502020204030204" pitchFamily="34" charset="0"/>
              </a:rPr>
              <a:t>Микрокредитная</a:t>
            </a:r>
            <a:r>
              <a:rPr lang="ru-RU" sz="4000" dirty="0" smtClean="0">
                <a:latin typeface="Calibri" panose="020F0502020204030204" pitchFamily="34" charset="0"/>
              </a:rPr>
              <a:t> компания фонд микрофинансирования субъектов малого и среднего предпринимательства в </a:t>
            </a:r>
          </a:p>
          <a:p>
            <a:pPr marL="0" indent="0" algn="ctr">
              <a:buNone/>
            </a:pPr>
            <a:r>
              <a:rPr lang="ru-RU" sz="4000" dirty="0" smtClean="0">
                <a:latin typeface="Calibri" panose="020F0502020204030204" pitchFamily="34" charset="0"/>
              </a:rPr>
              <a:t>г. Севастополе»</a:t>
            </a:r>
            <a:endParaRPr lang="ru-RU" sz="4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018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Снижение ставки: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8075240" cy="48398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 smtClean="0"/>
              <a:t>Если отношение численности работников заемщика по состоянию </a:t>
            </a:r>
            <a:r>
              <a:rPr lang="ru-RU" sz="2200" b="1" dirty="0" smtClean="0"/>
              <a:t>на 01.01.2021 </a:t>
            </a:r>
            <a:r>
              <a:rPr lang="ru-RU" sz="2200" dirty="0" smtClean="0"/>
              <a:t>к численности работников заемщика на </a:t>
            </a:r>
            <a:r>
              <a:rPr lang="ru-RU" sz="2200" b="1" dirty="0" smtClean="0"/>
              <a:t>01.06.2020</a:t>
            </a:r>
            <a:r>
              <a:rPr lang="ru-RU" sz="2200" dirty="0" smtClean="0"/>
              <a:t> составляет не менее </a:t>
            </a:r>
            <a:r>
              <a:rPr lang="ru-RU" sz="2200" b="1" dirty="0" smtClean="0"/>
              <a:t>0,9</a:t>
            </a:r>
            <a:r>
              <a:rPr lang="ru-RU" sz="2200" dirty="0" smtClean="0"/>
              <a:t>, то ставка по действующему </a:t>
            </a:r>
            <a:r>
              <a:rPr lang="ru-RU" sz="2200" dirty="0" err="1" smtClean="0"/>
              <a:t>микрозайму</a:t>
            </a:r>
            <a:r>
              <a:rPr lang="ru-RU" sz="2200" dirty="0" smtClean="0"/>
              <a:t> </a:t>
            </a:r>
            <a:r>
              <a:rPr lang="ru-RU" sz="2200" b="1" dirty="0" smtClean="0"/>
              <a:t>снижается до 0,1% годовых</a:t>
            </a:r>
            <a:r>
              <a:rPr lang="ru-RU" sz="2200" dirty="0" smtClean="0"/>
              <a:t>.</a:t>
            </a:r>
          </a:p>
          <a:p>
            <a:pPr marL="0" indent="0">
              <a:buNone/>
            </a:pPr>
            <a:r>
              <a:rPr lang="ru-RU" sz="2200" dirty="0"/>
              <a:t>Если отношение численности работников заемщика по состоянию на </a:t>
            </a:r>
            <a:r>
              <a:rPr lang="ru-RU" sz="2200" b="1" dirty="0"/>
              <a:t>01.01.2021</a:t>
            </a:r>
            <a:r>
              <a:rPr lang="ru-RU" sz="2200" dirty="0"/>
              <a:t> к численности работников заемщика на </a:t>
            </a:r>
            <a:r>
              <a:rPr lang="ru-RU" sz="2200" b="1" dirty="0"/>
              <a:t>01.06.2020</a:t>
            </a:r>
            <a:r>
              <a:rPr lang="ru-RU" sz="2200" dirty="0"/>
              <a:t> составляет не менее </a:t>
            </a:r>
            <a:r>
              <a:rPr lang="ru-RU" sz="2200" b="1" dirty="0" smtClean="0"/>
              <a:t>0,8</a:t>
            </a:r>
            <a:r>
              <a:rPr lang="ru-RU" sz="2200" dirty="0" smtClean="0"/>
              <a:t>, </a:t>
            </a:r>
            <a:r>
              <a:rPr lang="ru-RU" sz="2200" dirty="0"/>
              <a:t>то ставка по действующему </a:t>
            </a:r>
            <a:r>
              <a:rPr lang="ru-RU" sz="2200" dirty="0" err="1"/>
              <a:t>микрозайму</a:t>
            </a:r>
            <a:r>
              <a:rPr lang="ru-RU" sz="2200" dirty="0"/>
              <a:t> </a:t>
            </a:r>
            <a:r>
              <a:rPr lang="ru-RU" sz="2200" b="1" dirty="0"/>
              <a:t>снижается до </a:t>
            </a:r>
            <a:r>
              <a:rPr lang="ru-RU" sz="2200" b="1" dirty="0" smtClean="0"/>
              <a:t>уровня ½ от действующей</a:t>
            </a:r>
            <a:r>
              <a:rPr lang="ru-RU" sz="2200" dirty="0" smtClean="0"/>
              <a:t>.</a:t>
            </a:r>
            <a:endParaRPr lang="ru-RU" sz="2200" dirty="0"/>
          </a:p>
          <a:p>
            <a:pPr marL="0" indent="0" algn="ctr">
              <a:buNone/>
            </a:pPr>
            <a:r>
              <a:rPr lang="ru-RU" sz="2400" i="1" u="sng" dirty="0" smtClean="0"/>
              <a:t>Численность работников определяется на основании сведений о застрахованных лицах, подаваемых заемщиком в органы Пенсионного фонда Российской Федерации (отчет СЗВ-М)</a:t>
            </a:r>
          </a:p>
          <a:p>
            <a:pPr marL="0" indent="0">
              <a:buNone/>
            </a:pPr>
            <a:endParaRPr lang="ru-RU" sz="2500" dirty="0" smtClean="0"/>
          </a:p>
          <a:p>
            <a:pPr>
              <a:buNone/>
            </a:pPr>
            <a:endParaRPr lang="ru-RU" sz="2800" b="1" dirty="0" smtClean="0"/>
          </a:p>
          <a:p>
            <a:pPr marL="0" indent="0">
              <a:buNone/>
            </a:pPr>
            <a:endParaRPr lang="ru-RU" sz="2400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4733251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Arial Black" pitchFamily="34" charset="0"/>
              </a:rPr>
              <a:t>Возможные меры для действующих заемщиков:</a:t>
            </a:r>
            <a:endParaRPr lang="ru-RU" sz="40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Процентные «каникулы» на срок от 3 до 10 месяцев;</a:t>
            </a:r>
          </a:p>
          <a:p>
            <a:pPr>
              <a:buFontTx/>
              <a:buChar char="-"/>
            </a:pPr>
            <a:r>
              <a:rPr lang="ru-RU" dirty="0" smtClean="0"/>
              <a:t>Отсрочка погашения основного долга на конец срока </a:t>
            </a:r>
            <a:r>
              <a:rPr lang="ru-RU" dirty="0" err="1" smtClean="0"/>
              <a:t>микрозайма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Реструктуризация графика платежей с связи с отсрочкой по возврату </a:t>
            </a:r>
            <a:r>
              <a:rPr lang="ru-RU" dirty="0" err="1" smtClean="0"/>
              <a:t>микрозайма</a:t>
            </a:r>
            <a:r>
              <a:rPr lang="ru-RU" dirty="0" smtClean="0"/>
              <a:t> на 3-10 месяцев;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9770534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 Black" pitchFamily="34" charset="0"/>
              </a:rPr>
              <a:t>Дополнительная информация: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Телефон 7 978 901 34 37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Сайт </a:t>
            </a:r>
            <a:r>
              <a:rPr lang="en-US" dirty="0" smtClean="0">
                <a:hlinkClick r:id="rId2"/>
              </a:rPr>
              <a:t>http://microfond92.ru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E-mail: </a:t>
            </a:r>
            <a:r>
              <a:rPr lang="en-US" dirty="0" smtClean="0">
                <a:hlinkClick r:id="rId3"/>
              </a:rPr>
              <a:t>nko_fmf_sevastopol@mail.ru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-RU" dirty="0" smtClean="0"/>
              <a:t>Адрес: г. Севастополь, проспект Октябрьской революции, д. 42Б, корпус 6, 3 этаж. Центр «Мой бизнес»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 Black" pitchFamily="34" charset="0"/>
              </a:rPr>
              <a:t>Меры поддержки в связи с 2019-</a:t>
            </a:r>
            <a:r>
              <a:rPr lang="en-US" b="1" dirty="0" err="1" smtClean="0">
                <a:latin typeface="Arial Black" pitchFamily="34" charset="0"/>
              </a:rPr>
              <a:t>nCoV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 соответствии с Постановлением Правительства Севастополя № 194-ПП от 14.05.2020 утвержден Перечень отраслей в наибольшей степени пострадавших в условиях ухудшения ситуации в результате распространения новой </a:t>
            </a:r>
            <a:r>
              <a:rPr lang="ru-RU" sz="2800" dirty="0" err="1" smtClean="0"/>
              <a:t>коронавирусной</a:t>
            </a:r>
            <a:r>
              <a:rPr lang="ru-RU" sz="2800" dirty="0" smtClean="0"/>
              <a:t> инфекции:</a:t>
            </a:r>
          </a:p>
        </p:txBody>
      </p:sp>
    </p:spTree>
    <p:extLst>
      <p:ext uri="{BB962C8B-B14F-4D97-AF65-F5344CB8AC3E}">
        <p14:creationId xmlns:p14="http://schemas.microsoft.com/office/powerpoint/2010/main" val="2826302023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latin typeface="Arial Black" pitchFamily="34" charset="0"/>
              </a:rPr>
              <a:t>ОКВЭДы</a:t>
            </a:r>
            <a:r>
              <a:rPr lang="ru-RU" b="1" dirty="0" smtClean="0">
                <a:latin typeface="Arial Black" pitchFamily="34" charset="0"/>
              </a:rPr>
              <a:t>: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sz="2400" dirty="0" smtClean="0"/>
              <a:t>Производство изделий народных художественных промыслов 32.99.8;</a:t>
            </a:r>
          </a:p>
          <a:p>
            <a:pPr>
              <a:buFontTx/>
              <a:buChar char="-"/>
            </a:pPr>
            <a:r>
              <a:rPr lang="ru-RU" sz="2400" dirty="0" smtClean="0"/>
              <a:t>Торговля: 45.11, 45.19.2, 45.19.3, 45.20, 45.3, 45.40.2, 45.40.3, 46.4 (за исключением 46.44.2, 46.46), 46.5, 46.65. 46.66, 47.19, 47.4, 47.5, 47.6, 47.7, 47.8, (за исключением 47.81), 47.99.2;</a:t>
            </a:r>
          </a:p>
          <a:p>
            <a:pPr>
              <a:buFontTx/>
              <a:buChar char="-"/>
            </a:pPr>
            <a:r>
              <a:rPr lang="ru-RU" sz="2400" dirty="0" smtClean="0"/>
              <a:t>Транспорт: 49.3, 49.4. 50.1, 50.3, 51.1, 51.21, 52.21.21, 52.23.1;</a:t>
            </a:r>
          </a:p>
          <a:p>
            <a:pPr marL="0" indent="0">
              <a:buFontTx/>
              <a:buChar char="-"/>
            </a:pPr>
            <a:r>
              <a:rPr lang="ru-RU" sz="2400" dirty="0" smtClean="0"/>
              <a:t>Услуги и иные виды деятельности: 55, 56, 59.13. 59.14. 77.11, 77.21. 79, 82.3, 85.41, 86.23, 86.90.4, 88.91, 90, 91.01, 91.02, 91.04.1, 93, 95, 96.01, 96.02, 96.04. 96.09 ;</a:t>
            </a:r>
          </a:p>
          <a:p>
            <a:pPr marL="0" indent="0">
              <a:buNone/>
            </a:pPr>
            <a:endParaRPr lang="ru-RU" sz="2400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3409273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Arial Black" pitchFamily="34" charset="0"/>
              </a:rPr>
              <a:t>Важно!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Субъект малого и среднего предпринимательства признается осуществляющим свою деятельность в перечисленных отраслях в случае, если </a:t>
            </a:r>
            <a:r>
              <a:rPr lang="ru-RU" sz="2800" b="1" dirty="0" smtClean="0"/>
              <a:t>основной или дополнительный вид его деятельности </a:t>
            </a:r>
            <a:r>
              <a:rPr lang="ru-RU" sz="2800" dirty="0" smtClean="0"/>
              <a:t>по состоянию на </a:t>
            </a:r>
            <a:r>
              <a:rPr lang="ru-RU" sz="2800" b="1" u="sng" dirty="0" smtClean="0"/>
              <a:t>01.03.2020</a:t>
            </a:r>
            <a:r>
              <a:rPr lang="ru-RU" sz="2800" dirty="0" smtClean="0"/>
              <a:t> соответствует виду деятельности, предусмотренному в Перечне (Постановление Правительства Севастополя № 226-ПП от 28.05.2020)</a:t>
            </a:r>
          </a:p>
          <a:p>
            <a:pPr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3409273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Arial Black" pitchFamily="34" charset="0"/>
              </a:rPr>
              <a:t>Снижение % ставки: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По новым </a:t>
            </a:r>
            <a:r>
              <a:rPr lang="ru-RU" sz="2800" dirty="0" err="1" smtClean="0"/>
              <a:t>микрозаймам</a:t>
            </a:r>
            <a:r>
              <a:rPr lang="ru-RU" sz="2800" dirty="0" smtClean="0"/>
              <a:t> для субъектов МСП , осуществляющих деятельность в пострадавших отраслях согласно Перечня процентная ставка </a:t>
            </a:r>
            <a:r>
              <a:rPr lang="ru-RU" sz="2800" b="1" dirty="0" smtClean="0"/>
              <a:t>снижена до ½ ключевой ставки</a:t>
            </a:r>
            <a:r>
              <a:rPr lang="ru-RU" sz="2800" dirty="0" smtClean="0"/>
              <a:t> Центрального банка Российской Федерации на дату заключения договора </a:t>
            </a:r>
            <a:r>
              <a:rPr lang="ru-RU" sz="2800" dirty="0" err="1" smtClean="0"/>
              <a:t>микрозайма</a:t>
            </a:r>
            <a:r>
              <a:rPr lang="ru-RU" sz="2800" dirty="0" smtClean="0"/>
              <a:t>. </a:t>
            </a:r>
          </a:p>
          <a:p>
            <a:pPr>
              <a:buNone/>
            </a:pPr>
            <a:r>
              <a:rPr lang="ru-RU" sz="2800" b="1" dirty="0" smtClean="0"/>
              <a:t>По состоянию на 15.04.2020 </a:t>
            </a:r>
            <a:r>
              <a:rPr lang="ru-RU" sz="2800" dirty="0" smtClean="0"/>
              <a:t>это ½ от 5,5% годовых= </a:t>
            </a:r>
            <a:r>
              <a:rPr lang="ru-RU" sz="2800" b="1" dirty="0" smtClean="0"/>
              <a:t>2,75% годовых</a:t>
            </a:r>
          </a:p>
          <a:p>
            <a:pPr marL="0" indent="0">
              <a:buNone/>
            </a:pPr>
            <a:endParaRPr lang="ru-RU" sz="2400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3409273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 Black" pitchFamily="34" charset="0"/>
              </a:rPr>
              <a:t>Дополнительные меры: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Если сумма </a:t>
            </a:r>
            <a:r>
              <a:rPr lang="ru-RU" sz="2800" dirty="0" err="1" smtClean="0"/>
              <a:t>микрозайма</a:t>
            </a:r>
            <a:r>
              <a:rPr lang="ru-RU" sz="2800" dirty="0" smtClean="0"/>
              <a:t> не превышает </a:t>
            </a:r>
            <a:r>
              <a:rPr lang="ru-RU" sz="2800" b="1" dirty="0" smtClean="0"/>
              <a:t>500 тыс. рублей</a:t>
            </a:r>
            <a:r>
              <a:rPr lang="ru-RU" sz="2800" dirty="0" smtClean="0"/>
              <a:t>, ставка по новому </a:t>
            </a:r>
            <a:r>
              <a:rPr lang="ru-RU" sz="2800" dirty="0" err="1" smtClean="0"/>
              <a:t>микрозайму</a:t>
            </a:r>
            <a:r>
              <a:rPr lang="ru-RU" sz="2800" dirty="0" smtClean="0"/>
              <a:t> устанавливается на уровне </a:t>
            </a:r>
            <a:r>
              <a:rPr lang="ru-RU" sz="2800" b="1" dirty="0" smtClean="0"/>
              <a:t>0,1% годовых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dirty="0" smtClean="0"/>
              <a:t>Если сумма </a:t>
            </a:r>
            <a:r>
              <a:rPr lang="ru-RU" sz="2800" dirty="0" err="1" smtClean="0"/>
              <a:t>микрозайма</a:t>
            </a:r>
            <a:r>
              <a:rPr lang="ru-RU" sz="2800" dirty="0" smtClean="0"/>
              <a:t> </a:t>
            </a:r>
            <a:r>
              <a:rPr lang="ru-RU" sz="2800" b="1" dirty="0" smtClean="0"/>
              <a:t>превышает 500 тыс. рублей, но не превышает 1,5 млн. рублей</a:t>
            </a:r>
            <a:r>
              <a:rPr lang="ru-RU" sz="2800" dirty="0" smtClean="0"/>
              <a:t>, ставка по новому </a:t>
            </a:r>
            <a:r>
              <a:rPr lang="ru-RU" sz="2800" dirty="0" err="1" smtClean="0"/>
              <a:t>микрозайму</a:t>
            </a:r>
            <a:r>
              <a:rPr lang="ru-RU" sz="2800" dirty="0" smtClean="0"/>
              <a:t> устанавливается на уровне 1% годовых</a:t>
            </a:r>
          </a:p>
          <a:p>
            <a:pPr>
              <a:buNone/>
            </a:pPr>
            <a:endParaRPr lang="ru-RU" sz="2800" b="1" dirty="0" smtClean="0"/>
          </a:p>
          <a:p>
            <a:pPr marL="0" indent="0">
              <a:buNone/>
            </a:pPr>
            <a:endParaRPr lang="ru-RU" sz="2400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3409273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Arial Black" pitchFamily="34" charset="0"/>
              </a:rPr>
              <a:t>Условия получения </a:t>
            </a:r>
            <a:r>
              <a:rPr lang="ru-RU" sz="4000" b="1" dirty="0" err="1" smtClean="0">
                <a:latin typeface="Arial Black" pitchFamily="34" charset="0"/>
              </a:rPr>
              <a:t>микрозайма</a:t>
            </a:r>
            <a:r>
              <a:rPr lang="ru-RU" sz="4000" b="1" dirty="0" smtClean="0">
                <a:latin typeface="Arial Black" pitchFamily="34" charset="0"/>
              </a:rPr>
              <a:t> под 0,1% и 1% годовых:</a:t>
            </a:r>
            <a:endParaRPr lang="ru-RU" sz="40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sz="2300" b="1" u="sng" dirty="0" smtClean="0"/>
              <a:t>Основной </a:t>
            </a:r>
            <a:r>
              <a:rPr lang="ru-RU" sz="2300" dirty="0" smtClean="0"/>
              <a:t>вид деятельности субъекта МСП по состоянию на </a:t>
            </a:r>
            <a:r>
              <a:rPr lang="ru-RU" sz="2300" b="1" u="sng" dirty="0" smtClean="0"/>
              <a:t>01.03.2020</a:t>
            </a:r>
            <a:r>
              <a:rPr lang="ru-RU" sz="2300" dirty="0" smtClean="0"/>
              <a:t> соответствует Перечню видов деятельности;</a:t>
            </a:r>
          </a:p>
          <a:p>
            <a:pPr>
              <a:buFontTx/>
              <a:buChar char="-"/>
            </a:pPr>
            <a:r>
              <a:rPr lang="ru-RU" sz="2300" dirty="0" smtClean="0"/>
              <a:t>Обороты по расчетным счетам </a:t>
            </a:r>
            <a:r>
              <a:rPr lang="ru-RU" sz="2300" b="1" u="sng" dirty="0" smtClean="0"/>
              <a:t>снизились</a:t>
            </a:r>
            <a:r>
              <a:rPr lang="ru-RU" sz="2300" dirty="0" smtClean="0"/>
              <a:t> более, чем </a:t>
            </a:r>
            <a:r>
              <a:rPr lang="ru-RU" sz="2300" b="1" u="sng" dirty="0" smtClean="0"/>
              <a:t>на 30% </a:t>
            </a:r>
            <a:r>
              <a:rPr lang="ru-RU" sz="2300" dirty="0" smtClean="0"/>
              <a:t>по сравнению со среднемесячным размером оборотов по расчетным счетам за 2019 год;</a:t>
            </a:r>
          </a:p>
          <a:p>
            <a:pPr>
              <a:buFontTx/>
              <a:buChar char="-"/>
            </a:pPr>
            <a:r>
              <a:rPr lang="ru-RU" sz="2300" dirty="0" err="1" smtClean="0"/>
              <a:t>Микрозайм</a:t>
            </a:r>
            <a:r>
              <a:rPr lang="ru-RU" sz="2300" dirty="0" smtClean="0"/>
              <a:t> выдается </a:t>
            </a:r>
            <a:r>
              <a:rPr lang="ru-RU" sz="2300" b="1" u="sng" dirty="0" smtClean="0"/>
              <a:t>на следующие цели</a:t>
            </a:r>
            <a:r>
              <a:rPr lang="ru-RU" sz="2300" dirty="0" smtClean="0"/>
              <a:t>: выплата заработной платы, оплата налогов и сборов по выплачиваемой заработной плате, оплата аренды, оплата коммунальных платежей по арендуемым помещениям;</a:t>
            </a:r>
          </a:p>
          <a:p>
            <a:pPr>
              <a:buFontTx/>
              <a:buChar char="-"/>
            </a:pPr>
            <a:r>
              <a:rPr lang="ru-RU" sz="2300" b="1" u="sng" dirty="0" smtClean="0"/>
              <a:t>Срок </a:t>
            </a:r>
            <a:r>
              <a:rPr lang="ru-RU" sz="2300" b="1" u="sng" dirty="0" err="1" smtClean="0"/>
              <a:t>микрозайма</a:t>
            </a:r>
            <a:r>
              <a:rPr lang="ru-RU" sz="2300" b="1" u="sng" dirty="0" smtClean="0"/>
              <a:t> </a:t>
            </a:r>
            <a:r>
              <a:rPr lang="ru-RU" sz="2300" dirty="0" smtClean="0"/>
              <a:t>– не более 12 месяцев</a:t>
            </a:r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None/>
            </a:pPr>
            <a:endParaRPr lang="ru-RU" sz="2800" b="1" dirty="0" smtClean="0"/>
          </a:p>
          <a:p>
            <a:pPr marL="0" indent="0">
              <a:buNone/>
            </a:pPr>
            <a:endParaRPr lang="ru-RU" sz="2400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3409273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Arial Black" pitchFamily="34" charset="0"/>
              </a:rPr>
              <a:t>Упрощаем доступ к финансовым ресурсам:</a:t>
            </a:r>
            <a:endParaRPr lang="ru-RU" sz="40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500" dirty="0" err="1" smtClean="0"/>
              <a:t>Микрозаймы</a:t>
            </a:r>
            <a:r>
              <a:rPr lang="ru-RU" sz="2500" dirty="0" smtClean="0"/>
              <a:t> в сумме </a:t>
            </a:r>
            <a:r>
              <a:rPr lang="ru-RU" sz="2500" b="1" dirty="0" smtClean="0"/>
              <a:t>до 150 000 </a:t>
            </a:r>
            <a:r>
              <a:rPr lang="ru-RU" sz="2500" dirty="0" smtClean="0"/>
              <a:t>рублей выдаются под поручительство (без залога), </a:t>
            </a:r>
            <a:r>
              <a:rPr lang="ru-RU" sz="2500" dirty="0" err="1" smtClean="0"/>
              <a:t>микрозаймы</a:t>
            </a:r>
            <a:r>
              <a:rPr lang="ru-RU" sz="2500" dirty="0" smtClean="0"/>
              <a:t> в сумме </a:t>
            </a:r>
            <a:r>
              <a:rPr lang="ru-RU" sz="2500" b="1" dirty="0" smtClean="0"/>
              <a:t>до 300 000 </a:t>
            </a:r>
            <a:r>
              <a:rPr lang="ru-RU" sz="2500" dirty="0" smtClean="0"/>
              <a:t>выдаются под поручительство (без залога) при условии предоставления документального подтверждения Заемщиком/Поручителем наличия движимого/недвижимого имущества;</a:t>
            </a:r>
          </a:p>
          <a:p>
            <a:pPr>
              <a:buFontTx/>
              <a:buChar char="-"/>
            </a:pPr>
            <a:r>
              <a:rPr lang="ru-RU" sz="2500" b="1" u="sng" dirty="0" smtClean="0"/>
              <a:t>Возможна подача пакета документов в электронном виде</a:t>
            </a:r>
            <a:endParaRPr lang="ru-RU" sz="2500" dirty="0" smtClean="0"/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None/>
            </a:pPr>
            <a:endParaRPr lang="ru-RU" sz="2800" b="1" dirty="0" smtClean="0"/>
          </a:p>
          <a:p>
            <a:pPr marL="0" indent="0">
              <a:buNone/>
            </a:pPr>
            <a:endParaRPr lang="ru-RU" sz="2400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3409273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!!!!АНОНС (2%):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00808"/>
            <a:ext cx="8075240" cy="46237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500" b="1" u="sng" dirty="0" smtClean="0"/>
              <a:t>Для кого</a:t>
            </a:r>
            <a:r>
              <a:rPr lang="ru-RU" sz="2500" dirty="0" smtClean="0"/>
              <a:t>: ЮЛ и ИП (за исключением ИП, не имеющих наемных работников), осуществляющие деятельность в одной или нескольких отраслях согласно Перечня и Перечня отраслей экономики, требующих поддержки для возобновления деятельности (Постановление Правительства РФ № 696 от 16.05.2020)</a:t>
            </a:r>
          </a:p>
          <a:p>
            <a:pPr marL="0" indent="0">
              <a:buNone/>
            </a:pPr>
            <a:r>
              <a:rPr lang="ru-RU" sz="2500" b="1" u="sng" dirty="0" smtClean="0"/>
              <a:t>Максимальная сумма</a:t>
            </a:r>
            <a:r>
              <a:rPr lang="ru-RU" sz="2500" dirty="0" smtClean="0"/>
              <a:t>: 3 000 000 рублей</a:t>
            </a:r>
          </a:p>
          <a:p>
            <a:pPr marL="0" indent="0">
              <a:buNone/>
            </a:pPr>
            <a:r>
              <a:rPr lang="ru-RU" sz="2500" b="1" u="sng" dirty="0" smtClean="0"/>
              <a:t>Максимальный срок</a:t>
            </a:r>
            <a:r>
              <a:rPr lang="ru-RU" sz="2500" dirty="0" smtClean="0"/>
              <a:t>: 12 месяцев. Договор </a:t>
            </a:r>
            <a:r>
              <a:rPr lang="ru-RU" sz="2500" dirty="0" err="1" smtClean="0"/>
              <a:t>микрозайма</a:t>
            </a:r>
            <a:r>
              <a:rPr lang="ru-RU" sz="2500" dirty="0" smtClean="0"/>
              <a:t> заключен в период с 01.06.2020 по 01.11.2020</a:t>
            </a:r>
          </a:p>
          <a:p>
            <a:pPr marL="0" indent="0">
              <a:buNone/>
            </a:pPr>
            <a:r>
              <a:rPr lang="ru-RU" sz="2500" b="1" u="sng" dirty="0" smtClean="0"/>
              <a:t>Цель кредита: </a:t>
            </a:r>
            <a:r>
              <a:rPr lang="ru-RU" sz="2500" dirty="0" smtClean="0"/>
              <a:t>пополнение оборотных средств, включая выплату заработной платы</a:t>
            </a:r>
          </a:p>
          <a:p>
            <a:pPr marL="0" indent="0">
              <a:buNone/>
            </a:pPr>
            <a:endParaRPr lang="ru-RU" sz="2500" dirty="0" smtClean="0"/>
          </a:p>
          <a:p>
            <a:pPr>
              <a:buNone/>
            </a:pPr>
            <a:endParaRPr lang="ru-RU" sz="2800" b="1" dirty="0" smtClean="0"/>
          </a:p>
          <a:p>
            <a:pPr marL="0" indent="0">
              <a:buNone/>
            </a:pPr>
            <a:endParaRPr lang="ru-RU" sz="2400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9174418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647</TotalTime>
  <Words>708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Презентация PowerPoint</vt:lpstr>
      <vt:lpstr>Меры поддержки в связи с 2019-nCoV</vt:lpstr>
      <vt:lpstr>ОКВЭДы:</vt:lpstr>
      <vt:lpstr>Важно!</vt:lpstr>
      <vt:lpstr>Снижение % ставки:</vt:lpstr>
      <vt:lpstr>Дополнительные меры:</vt:lpstr>
      <vt:lpstr>Условия получения микрозайма под 0,1% и 1% годовых:</vt:lpstr>
      <vt:lpstr>Упрощаем доступ к финансовым ресурсам:</vt:lpstr>
      <vt:lpstr>!!!!АНОНС (2%):</vt:lpstr>
      <vt:lpstr>Снижение ставки:</vt:lpstr>
      <vt:lpstr>Возможные меры для действующих заемщиков:</vt:lpstr>
      <vt:lpstr>Дополнительная информация: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Сумма</dc:title>
  <dc:creator>User</dc:creator>
  <cp:lastModifiedBy>asus</cp:lastModifiedBy>
  <cp:revision>47</cp:revision>
  <cp:lastPrinted>2020-01-16T08:20:55Z</cp:lastPrinted>
  <dcterms:created xsi:type="dcterms:W3CDTF">2019-05-17T16:10:56Z</dcterms:created>
  <dcterms:modified xsi:type="dcterms:W3CDTF">2020-06-03T13:58:49Z</dcterms:modified>
</cp:coreProperties>
</file>